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2" r:id="rId3"/>
    <p:sldId id="274" r:id="rId4"/>
    <p:sldId id="278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90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4111"/>
    <a:srgbClr val="802D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6" autoAdjust="0"/>
    <p:restoredTop sz="94660"/>
  </p:normalViewPr>
  <p:slideViewPr>
    <p:cSldViewPr snapToGrid="0">
      <p:cViewPr>
        <p:scale>
          <a:sx n="70" d="100"/>
          <a:sy n="70" d="100"/>
        </p:scale>
        <p:origin x="-398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7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38909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8694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082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19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919" y="612775"/>
            <a:ext cx="771266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91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961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38909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098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38909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907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33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0845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4.png"/>
          <p:cNvPicPr>
            <a:picLocks noChangeAspect="1"/>
          </p:cNvPicPr>
          <p:nvPr userDrawn="1"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1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9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9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947738"/>
            <a:ext cx="57785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4775284"/>
            <a:ext cx="3916363" cy="6656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38600" y="5440947"/>
            <a:ext cx="3916363" cy="6656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58609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4.png"/>
          <p:cNvPicPr>
            <a:picLocks noChangeAspect="1"/>
          </p:cNvPicPr>
          <p:nvPr userDrawn="1"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511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17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780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2843463"/>
            <a:ext cx="8229600" cy="609600"/>
          </a:xfrm>
          <a:prstGeom prst="rect">
            <a:avLst/>
          </a:prstGeom>
          <a:solidFill>
            <a:srgbClr val="D1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843463"/>
            <a:ext cx="8229600" cy="32659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strike="noStrike">
                <a:latin typeface="Times ExtraBold"/>
                <a:cs typeface="Times ExtraBold"/>
              </a:defRPr>
            </a:lvl1pPr>
            <a:lvl2pPr marL="914400" indent="-457200">
              <a:lnSpc>
                <a:spcPct val="90000"/>
              </a:lnSpc>
              <a:buFontTx/>
              <a:buBlip>
                <a:blip r:embed="rId2"/>
              </a:buBlip>
              <a:defRPr sz="2600" baseline="0">
                <a:latin typeface="Arial"/>
                <a:cs typeface="Arial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3884418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4717795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7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84338"/>
            <a:ext cx="8229600" cy="73534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latin typeface="Arial"/>
                <a:cs typeface="Arial"/>
              </a:defRPr>
            </a:lvl1pPr>
            <a:lvl2pPr marL="457200" indent="0">
              <a:buFontTx/>
              <a:buNone/>
              <a:defRPr>
                <a:latin typeface="Arial"/>
                <a:cs typeface="Arial"/>
              </a:defRPr>
            </a:lvl2pPr>
            <a:lvl3pPr marL="914400" indent="0">
              <a:buFontTx/>
              <a:buNone/>
              <a:defRPr>
                <a:latin typeface="Arial"/>
                <a:cs typeface="Arial"/>
              </a:defRPr>
            </a:lvl3pPr>
            <a:lvl4pPr marL="1371600" indent="0">
              <a:buFontTx/>
              <a:buNone/>
              <a:defRPr>
                <a:latin typeface="Arial"/>
                <a:cs typeface="Arial"/>
              </a:defRPr>
            </a:lvl4pPr>
            <a:lvl5pPr marL="1828800" indent="0">
              <a:buFontTx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85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78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58" r:id="rId3"/>
    <p:sldLayoutId id="2147483660" r:id="rId4"/>
    <p:sldLayoutId id="2147483662" r:id="rId5"/>
    <p:sldLayoutId id="2147483659" r:id="rId6"/>
    <p:sldLayoutId id="2147483663" r:id="rId7"/>
    <p:sldLayoutId id="2147483649" r:id="rId8"/>
    <p:sldLayoutId id="2147483650" r:id="rId9"/>
    <p:sldLayoutId id="2147483651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844111"/>
          </a:solidFill>
          <a:latin typeface="Times ExtraBold"/>
          <a:ea typeface="+mj-ea"/>
          <a:cs typeface="Times Extra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01486" y="3477985"/>
            <a:ext cx="7326085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Addressing Depression in the Workplace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[Month Date], 2013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7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486" y="1313996"/>
            <a:ext cx="6770914" cy="1632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11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4211" y="405666"/>
            <a:ext cx="5427578" cy="1411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470010"/>
            <a:ext cx="8229600" cy="481263"/>
          </a:xfrm>
          <a:prstGeom prst="rect">
            <a:avLst/>
          </a:prstGeom>
          <a:solidFill>
            <a:srgbClr val="D1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466865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393818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443274"/>
            <a:ext cx="8229600" cy="37431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People do not seek help on their own </a:t>
            </a:r>
            <a:r>
              <a:rPr lang="en-US" sz="2400" dirty="0" smtClean="0"/>
              <a:t>because:</a:t>
            </a:r>
          </a:p>
          <a:p>
            <a:pPr lvl="1">
              <a:lnSpc>
                <a:spcPct val="130000"/>
              </a:lnSpc>
            </a:pPr>
            <a:r>
              <a:rPr lang="en-US" sz="2200" dirty="0">
                <a:latin typeface="Arial"/>
                <a:cs typeface="Arial"/>
              </a:rPr>
              <a:t>They don’t want to admit they’re </a:t>
            </a:r>
            <a:r>
              <a:rPr lang="en-US" sz="2200" dirty="0" smtClean="0">
                <a:latin typeface="Arial"/>
                <a:cs typeface="Arial"/>
              </a:rPr>
              <a:t>depressed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rial"/>
                <a:cs typeface="Arial"/>
              </a:rPr>
              <a:t>They are afraid it will adversely affect their work </a:t>
            </a:r>
            <a:r>
              <a:rPr lang="en-US" sz="2200" dirty="0" smtClean="0">
                <a:latin typeface="Arial"/>
                <a:cs typeface="Arial"/>
              </a:rPr>
              <a:t>status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rial"/>
                <a:cs typeface="Arial"/>
              </a:rPr>
              <a:t>They are </a:t>
            </a:r>
            <a:r>
              <a:rPr lang="en-US" sz="2200" dirty="0" smtClean="0">
                <a:latin typeface="Arial"/>
                <a:cs typeface="Arial"/>
              </a:rPr>
              <a:t>embarrassed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rial"/>
                <a:cs typeface="Arial"/>
              </a:rPr>
              <a:t>They feel </a:t>
            </a:r>
            <a:r>
              <a:rPr lang="en-US" sz="2200" dirty="0" smtClean="0">
                <a:latin typeface="Arial"/>
                <a:cs typeface="Arial"/>
              </a:rPr>
              <a:t>alone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043462"/>
            <a:ext cx="8229600" cy="12661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Often, depression is not addressed due to the stigma surrounding mental illness.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932" y="760469"/>
            <a:ext cx="5627436" cy="5596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4549"/>
            <a:ext cx="8229600" cy="40871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548640">
              <a:lnSpc>
                <a:spcPct val="110000"/>
              </a:lnSpc>
            </a:pPr>
            <a:r>
              <a:rPr lang="en-US" sz="3000" dirty="0">
                <a:latin typeface="Arial"/>
                <a:cs typeface="Arial"/>
              </a:rPr>
              <a:t>People struggling with depression will be less impaired at work if they seek help</a:t>
            </a:r>
            <a:r>
              <a:rPr lang="en-US" sz="3000" dirty="0" smtClean="0">
                <a:latin typeface="Arial"/>
                <a:cs typeface="Arial"/>
              </a:rPr>
              <a:t>.</a:t>
            </a:r>
          </a:p>
          <a:p>
            <a:pPr marL="0" lvl="1" indent="0">
              <a:lnSpc>
                <a:spcPct val="110000"/>
              </a:lnSpc>
              <a:buNone/>
            </a:pPr>
            <a:endParaRPr lang="en-US" sz="3000" dirty="0">
              <a:latin typeface="Arial"/>
              <a:cs typeface="Arial"/>
            </a:endParaRPr>
          </a:p>
          <a:p>
            <a:pPr marL="548640" lvl="1" indent="-548640">
              <a:lnSpc>
                <a:spcPct val="110000"/>
              </a:lnSpc>
            </a:pPr>
            <a:r>
              <a:rPr lang="en-US" sz="3000" dirty="0">
                <a:latin typeface="Arial"/>
                <a:cs typeface="Arial"/>
              </a:rPr>
              <a:t>With treatment, the majority of those suffering from depression will get better.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3915" y="4342300"/>
            <a:ext cx="8229600" cy="176371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b="1" dirty="0" smtClean="0">
                <a:latin typeface="Arial"/>
                <a:ea typeface="+mn-ea"/>
                <a:cs typeface="Arial"/>
              </a:rPr>
              <a:t>We can implement an internal </a:t>
            </a:r>
            <a:br>
              <a:rPr lang="en-US" sz="3000" b="1" dirty="0" smtClean="0">
                <a:latin typeface="Arial"/>
                <a:ea typeface="+mn-ea"/>
                <a:cs typeface="Arial"/>
              </a:rPr>
            </a:br>
            <a:r>
              <a:rPr lang="en-US" sz="3000" b="1" dirty="0" smtClean="0">
                <a:latin typeface="Arial"/>
                <a:ea typeface="+mn-ea"/>
                <a:cs typeface="Arial"/>
              </a:rPr>
              <a:t>awareness program quickly, </a:t>
            </a:r>
            <a:br>
              <a:rPr lang="en-US" sz="3000" b="1" dirty="0" smtClean="0">
                <a:latin typeface="Arial"/>
                <a:ea typeface="+mn-ea"/>
                <a:cs typeface="Arial"/>
              </a:rPr>
            </a:br>
            <a:r>
              <a:rPr lang="en-US" sz="3000" b="1" dirty="0" smtClean="0">
                <a:latin typeface="Arial"/>
                <a:ea typeface="+mn-ea"/>
                <a:cs typeface="Arial"/>
              </a:rPr>
              <a:t>easily and at no cost.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158" y="480976"/>
            <a:ext cx="6737684" cy="12855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52747"/>
            <a:ext cx="8229600" cy="190022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Studies show that </a:t>
            </a:r>
            <a:r>
              <a:rPr lang="en-US" sz="2400" dirty="0" smtClean="0">
                <a:latin typeface="Arial" charset="0"/>
                <a:cs typeface="Arial" charset="0"/>
              </a:rPr>
              <a:t>employees </a:t>
            </a:r>
            <a:r>
              <a:rPr lang="en-US" sz="2400" b="1" dirty="0">
                <a:latin typeface="Arial" charset="0"/>
                <a:cs typeface="Arial" charset="0"/>
              </a:rPr>
              <a:t>want</a:t>
            </a:r>
            <a:r>
              <a:rPr lang="en-US" sz="2400" dirty="0">
                <a:latin typeface="Arial" charset="0"/>
                <a:cs typeface="Arial" charset="0"/>
              </a:rPr>
              <a:t> their employers to do more to help them improve their health and get the most from their employer-provided health and wellness plans. </a:t>
            </a:r>
          </a:p>
        </p:txBody>
      </p:sp>
      <p:pic>
        <p:nvPicPr>
          <p:cNvPr id="8" name="Picture 17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211" y="626890"/>
            <a:ext cx="6951578" cy="49815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91243"/>
            <a:ext cx="8229600" cy="22187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FontTx/>
              <a:buNone/>
            </a:pPr>
            <a:r>
              <a:rPr lang="en-US" sz="3400" b="1" dirty="0">
                <a:latin typeface="Arial" charset="0"/>
                <a:cs typeface="Arial" charset="0"/>
              </a:rPr>
              <a:t>What is Right Direction</a:t>
            </a:r>
            <a:r>
              <a:rPr lang="en-US" sz="3400" b="1" dirty="0" smtClean="0">
                <a:latin typeface="Arial" charset="0"/>
                <a:cs typeface="Arial" charset="0"/>
              </a:rPr>
              <a:t>?</a:t>
            </a:r>
          </a:p>
          <a:p>
            <a:pPr marL="0" algn="ctr">
              <a:buFontTx/>
              <a:buNone/>
            </a:pPr>
            <a:r>
              <a:rPr lang="en-US" sz="2800" dirty="0">
                <a:latin typeface="Arial" charset="0"/>
                <a:cs typeface="Arial" charset="0"/>
              </a:rPr>
              <a:t>An educational program </a:t>
            </a:r>
            <a:r>
              <a:rPr lang="en-US" sz="2800" dirty="0" smtClean="0">
                <a:latin typeface="Arial" charset="0"/>
                <a:cs typeface="Arial" charset="0"/>
              </a:rPr>
              <a:t>that </a:t>
            </a:r>
            <a:r>
              <a:rPr lang="en-US" sz="2800" dirty="0">
                <a:latin typeface="Arial" charset="0"/>
                <a:cs typeface="Arial" charset="0"/>
              </a:rPr>
              <a:t>focuses on </a:t>
            </a:r>
            <a:r>
              <a:rPr lang="en-US" sz="2800" dirty="0" smtClean="0">
                <a:latin typeface="Arial" charset="0"/>
                <a:cs typeface="Arial" charset="0"/>
              </a:rPr>
              <a:t/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mental </a:t>
            </a:r>
            <a:r>
              <a:rPr lang="en-US" sz="2800" dirty="0">
                <a:latin typeface="Arial" charset="0"/>
                <a:cs typeface="Arial" charset="0"/>
              </a:rPr>
              <a:t>health (specifically depression) </a:t>
            </a:r>
            <a:r>
              <a:rPr lang="en-US" sz="2800" dirty="0" smtClean="0">
                <a:latin typeface="Arial" charset="0"/>
                <a:cs typeface="Arial" charset="0"/>
              </a:rPr>
              <a:t>and </a:t>
            </a:r>
            <a:r>
              <a:rPr lang="en-US" sz="2800" dirty="0">
                <a:latin typeface="Arial" charset="0"/>
                <a:cs typeface="Arial" charset="0"/>
              </a:rPr>
              <a:t>encourages people who </a:t>
            </a:r>
            <a:r>
              <a:rPr lang="en-US" sz="2800" dirty="0" smtClean="0">
                <a:latin typeface="Arial" charset="0"/>
                <a:cs typeface="Arial" charset="0"/>
              </a:rPr>
              <a:t>need </a:t>
            </a:r>
            <a:r>
              <a:rPr lang="en-US" sz="2800" dirty="0">
                <a:latin typeface="Arial" charset="0"/>
                <a:cs typeface="Arial" charset="0"/>
              </a:rPr>
              <a:t>help to seek </a:t>
            </a:r>
            <a:r>
              <a:rPr lang="en-US" sz="2800" dirty="0" smtClean="0">
                <a:latin typeface="Arial" charset="0"/>
                <a:cs typeface="Arial" charset="0"/>
              </a:rPr>
              <a:t>it.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880" y="3870960"/>
            <a:ext cx="779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Arial"/>
                <a:cs typeface="Arial"/>
              </a:rPr>
              <a:t>An effort from the Partnership for Workplace Mental Health, a program of the American Psychiatric Foundation and Employers Health Coalition, Inc., supported by Takeda Pharmaceuticals U.S.A., Inc. (TPUSA) and </a:t>
            </a:r>
            <a:r>
              <a:rPr lang="en-US" sz="1600" i="1" dirty="0" err="1">
                <a:latin typeface="Arial"/>
                <a:cs typeface="Arial"/>
              </a:rPr>
              <a:t>Lundbeck</a:t>
            </a:r>
            <a:r>
              <a:rPr lang="en-US" sz="1600" i="1" dirty="0">
                <a:latin typeface="Arial"/>
                <a:cs typeface="Arial"/>
              </a:rPr>
              <a:t> U.S.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510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357" y="312928"/>
            <a:ext cx="5243286" cy="1758228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432101"/>
            <a:ext cx="8229600" cy="12661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800" dirty="0">
                <a:latin typeface="Arial" charset="0"/>
                <a:cs typeface="Arial" charset="0"/>
              </a:rPr>
              <a:t>Prepared materials help educate employees, reduce the stigma and give them direction.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761719"/>
            <a:ext cx="8229600" cy="402067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51296"/>
            <a:ext cx="8229600" cy="325503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98228"/>
            <a:ext cx="8229600" cy="171693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en-US" sz="2200" dirty="0" smtClean="0">
                <a:latin typeface="Arial"/>
                <a:cs typeface="Arial"/>
              </a:rPr>
              <a:t>Easy to implement</a:t>
            </a:r>
            <a:endParaRPr lang="en-US" sz="2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latin typeface="Arial"/>
                <a:cs typeface="Arial"/>
              </a:rPr>
              <a:t>Customized to our environment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Posters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Intranet Copy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TV Slides</a:t>
            </a:r>
          </a:p>
          <a:p>
            <a:pPr lvl="2"/>
            <a:r>
              <a:rPr lang="en-US" sz="1800" dirty="0" smtClean="0">
                <a:latin typeface="Arial"/>
                <a:cs typeface="Arial"/>
              </a:rPr>
              <a:t>Manager PPT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8" name="Picture 17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171056"/>
            <a:ext cx="8229600" cy="325503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476" y="-299357"/>
            <a:ext cx="3048970" cy="306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647" y="852216"/>
            <a:ext cx="7588196" cy="1233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9700" y="2930071"/>
            <a:ext cx="8229600" cy="335642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dirty="0">
                <a:latin typeface="Arial"/>
                <a:cs typeface="Arial"/>
              </a:rPr>
              <a:t>We can invest in a mentally healthy workforce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/>
                <a:cs typeface="Arial"/>
              </a:rPr>
              <a:t>We can offer our employees direction without straining company resources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Arial"/>
                <a:cs typeface="Arial"/>
              </a:rPr>
              <a:t>We can affect significant change in attitudes about depression and 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838" y="450565"/>
            <a:ext cx="4421694" cy="1287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366211"/>
            <a:ext cx="8229600" cy="481263"/>
          </a:xfrm>
          <a:prstGeom prst="rect">
            <a:avLst/>
          </a:prstGeom>
          <a:solidFill>
            <a:srgbClr val="D1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322426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269699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339475"/>
            <a:ext cx="8229600" cy="37431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We will gain: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Arial"/>
                <a:cs typeface="Arial"/>
              </a:rPr>
              <a:t>Healthier, </a:t>
            </a:r>
            <a:r>
              <a:rPr lang="en-US" sz="2200" dirty="0">
                <a:latin typeface="Arial"/>
                <a:cs typeface="Arial"/>
              </a:rPr>
              <a:t>more productive </a:t>
            </a:r>
            <a:r>
              <a:rPr lang="en-US" sz="2200" dirty="0" smtClean="0">
                <a:latin typeface="Arial"/>
                <a:cs typeface="Arial"/>
              </a:rPr>
              <a:t>employees</a:t>
            </a:r>
            <a:endParaRPr lang="en-US" sz="220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Arial"/>
                <a:cs typeface="Arial"/>
              </a:rPr>
              <a:t>Decreased </a:t>
            </a:r>
            <a:r>
              <a:rPr lang="en-US" sz="2200" dirty="0">
                <a:latin typeface="Arial"/>
                <a:cs typeface="Arial"/>
              </a:rPr>
              <a:t>disability </a:t>
            </a:r>
            <a:r>
              <a:rPr lang="en-US" sz="2200" dirty="0" smtClean="0">
                <a:latin typeface="Arial"/>
                <a:cs typeface="Arial"/>
              </a:rPr>
              <a:t>costs</a:t>
            </a:r>
            <a:endParaRPr lang="en-US" sz="220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rial"/>
                <a:cs typeface="Arial"/>
              </a:rPr>
              <a:t>Less </a:t>
            </a:r>
            <a:r>
              <a:rPr lang="en-US" sz="2200" dirty="0" smtClean="0">
                <a:latin typeface="Arial"/>
                <a:cs typeface="Arial"/>
              </a:rPr>
              <a:t>turnover</a:t>
            </a:r>
            <a:endParaRPr lang="en-US" sz="220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Arial"/>
                <a:cs typeface="Arial"/>
              </a:rPr>
              <a:t>Retention of valued employees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.png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38948" y="2148305"/>
            <a:ext cx="5276500" cy="6858000"/>
            <a:chOff x="0" y="667001"/>
            <a:chExt cx="5778500" cy="7510462"/>
          </a:xfrm>
        </p:grpSpPr>
        <p:pic>
          <p:nvPicPr>
            <p:cNvPr id="3" name="Picture 2" descr="1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100" y="1319463"/>
              <a:ext cx="7921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7001"/>
              <a:ext cx="5778500" cy="426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632" y="484485"/>
            <a:ext cx="7646736" cy="13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7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a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12084" y="2727296"/>
            <a:ext cx="1384110" cy="350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10554" y="4170318"/>
            <a:ext cx="705962" cy="17834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50240" y="4265455"/>
            <a:ext cx="444043" cy="11217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09010" y="3460325"/>
            <a:ext cx="319146" cy="8062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993377" y="3928890"/>
            <a:ext cx="484460" cy="12238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09461" y="3595437"/>
            <a:ext cx="352383" cy="8902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03101" y="3507370"/>
            <a:ext cx="638292" cy="16125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230" y="3985598"/>
            <a:ext cx="353925" cy="8941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8378" y="4372630"/>
            <a:ext cx="576865" cy="14573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472" y="4265300"/>
            <a:ext cx="412834" cy="10429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7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71" y="591347"/>
            <a:ext cx="8236858" cy="14944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03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366211"/>
            <a:ext cx="8229600" cy="788736"/>
          </a:xfrm>
          <a:prstGeom prst="rect">
            <a:avLst/>
          </a:prstGeom>
          <a:solidFill>
            <a:srgbClr val="D1D7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697266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624219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592088"/>
            <a:ext cx="8229600" cy="431355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339475"/>
            <a:ext cx="8229600" cy="37431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2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Mental illnesses, like depression, cause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more days </a:t>
            </a:r>
            <a:r>
              <a:rPr lang="en-US" sz="2400" dirty="0"/>
              <a:t>of work loss and impairment than: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Arthritis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Asthma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Back pain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Diabetes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Hypertension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latin typeface="Arial"/>
                <a:cs typeface="Arial"/>
              </a:rPr>
              <a:t>Heart disease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3" name="Picture 1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895" y="628018"/>
            <a:ext cx="6684210" cy="1120890"/>
          </a:xfrm>
          <a:prstGeom prst="rect">
            <a:avLst/>
          </a:prstGeom>
        </p:spPr>
      </p:pic>
      <p:pic>
        <p:nvPicPr>
          <p:cNvPr id="14" name="Picture 17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490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1417638"/>
            <a:ext cx="8128000" cy="3579840"/>
          </a:xfrm>
          <a:prstGeom prst="rect">
            <a:avLst/>
          </a:prstGeom>
        </p:spPr>
      </p:pic>
      <p:pic>
        <p:nvPicPr>
          <p:cNvPr id="6" name="Picture 17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85" y="450333"/>
            <a:ext cx="6477000" cy="138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057078"/>
            <a:ext cx="8229600" cy="331570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62618"/>
            <a:ext cx="8229600" cy="331570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669493"/>
            <a:ext cx="8229600" cy="331570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03" y="821277"/>
            <a:ext cx="7792672" cy="1592662"/>
          </a:xfrm>
          <a:prstGeom prst="rect">
            <a:avLst/>
          </a:prstGeom>
        </p:spPr>
      </p:pic>
      <p:pic>
        <p:nvPicPr>
          <p:cNvPr id="2" name="Picture 1" descr="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91" y="2568153"/>
            <a:ext cx="2926321" cy="2892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09571" y="2957293"/>
            <a:ext cx="4564020" cy="211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1.       Cancer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2.       Pregnancy complications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3.       Back conditions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4.       Cardiovascular conditions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Arial"/>
                <a:cs typeface="Arial"/>
              </a:rPr>
              <a:t>5.       Depression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556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99" y="1116847"/>
            <a:ext cx="6491634" cy="1435768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99" y="3002541"/>
            <a:ext cx="5464975" cy="18874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483" y="548691"/>
            <a:ext cx="1354825" cy="1947194"/>
          </a:xfrm>
          <a:prstGeom prst="rect">
            <a:avLst/>
          </a:prstGeom>
        </p:spPr>
      </p:pic>
      <p:pic>
        <p:nvPicPr>
          <p:cNvPr id="13" name="Picture 17" descr="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35" y="3005497"/>
            <a:ext cx="2198717" cy="1881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39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7200" y="2844534"/>
            <a:ext cx="8229600" cy="1258892"/>
          </a:xfrm>
          <a:prstGeom prst="rect">
            <a:avLst/>
          </a:prstGeom>
          <a:gradFill flip="none" rotWithShape="1">
            <a:gsLst>
              <a:gs pos="0">
                <a:srgbClr val="D1D728"/>
              </a:gs>
              <a:gs pos="37000">
                <a:srgbClr val="FFFFFF">
                  <a:alpha val="19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7429" y="569183"/>
            <a:ext cx="6604000" cy="77351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7873"/>
            <a:ext cx="8229600" cy="12661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h</a:t>
            </a:r>
            <a:r>
              <a:rPr lang="en-US" sz="2400" dirty="0" smtClean="0">
                <a:latin typeface="Arial" charset="0"/>
                <a:cs typeface="Arial" charset="0"/>
              </a:rPr>
              <a:t>ealth </a:t>
            </a:r>
            <a:r>
              <a:rPr lang="en-US" sz="2400" dirty="0">
                <a:latin typeface="Arial" charset="0"/>
                <a:cs typeface="Arial" charset="0"/>
              </a:rPr>
              <a:t>care resources </a:t>
            </a:r>
            <a:r>
              <a:rPr lang="en-US" sz="2400" dirty="0" smtClean="0">
                <a:latin typeface="Arial" charset="0"/>
                <a:cs typeface="Arial" charset="0"/>
              </a:rPr>
              <a:t>will </a:t>
            </a:r>
            <a:r>
              <a:rPr lang="en-US" sz="2400" dirty="0">
                <a:latin typeface="Arial" charset="0"/>
                <a:cs typeface="Arial" charset="0"/>
              </a:rPr>
              <a:t>be consumed </a:t>
            </a:r>
            <a:r>
              <a:rPr lang="en-US" sz="2400" dirty="0" smtClean="0">
                <a:latin typeface="Arial" charset="0"/>
                <a:cs typeface="Arial" charset="0"/>
              </a:rPr>
              <a:t>by </a:t>
            </a:r>
            <a:r>
              <a:rPr lang="en-US" sz="2400" dirty="0">
                <a:latin typeface="Arial" charset="0"/>
                <a:cs typeface="Arial" charset="0"/>
              </a:rPr>
              <a:t>depressed employees who aren’t receiving treatment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336" y="3672627"/>
            <a:ext cx="627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Employees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4292042"/>
            <a:ext cx="8229600" cy="1308169"/>
          </a:xfrm>
          <a:prstGeom prst="rect">
            <a:avLst/>
          </a:prstGeom>
          <a:gradFill flip="none" rotWithShape="1">
            <a:gsLst>
              <a:gs pos="7000">
                <a:srgbClr val="D1D728"/>
              </a:gs>
              <a:gs pos="100000">
                <a:srgbClr val="FFFFFF">
                  <a:alpha val="19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51336" y="5129206"/>
            <a:ext cx="693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Depressed Employees (who are not receiving treatment)</a:t>
            </a:r>
          </a:p>
        </p:txBody>
      </p:sp>
      <p:pic>
        <p:nvPicPr>
          <p:cNvPr id="30" name="Picture 17" descr="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72976" y="2960425"/>
            <a:ext cx="1838785" cy="661408"/>
            <a:chOff x="-3463381" y="210054"/>
            <a:chExt cx="2718510" cy="1149180"/>
          </a:xfrm>
        </p:grpSpPr>
        <p:pic>
          <p:nvPicPr>
            <p:cNvPr id="31" name="Picture 30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3549572" y="338577"/>
              <a:ext cx="718257" cy="545875"/>
            </a:xfrm>
            <a:prstGeom prst="rect">
              <a:avLst/>
            </a:prstGeom>
          </p:spPr>
        </p:pic>
        <p:pic>
          <p:nvPicPr>
            <p:cNvPr id="32" name="Picture 31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3064671" y="756900"/>
              <a:ext cx="658786" cy="545875"/>
            </a:xfrm>
            <a:prstGeom prst="rect">
              <a:avLst/>
            </a:prstGeom>
          </p:spPr>
        </p:pic>
        <p:pic>
          <p:nvPicPr>
            <p:cNvPr id="33" name="Picture 32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2684596" y="296245"/>
              <a:ext cx="718257" cy="545875"/>
            </a:xfrm>
            <a:prstGeom prst="rect">
              <a:avLst/>
            </a:prstGeom>
          </p:spPr>
        </p:pic>
        <p:pic>
          <p:nvPicPr>
            <p:cNvPr id="35" name="Picture 34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2226927" y="756902"/>
              <a:ext cx="658786" cy="545875"/>
            </a:xfrm>
            <a:prstGeom prst="rect">
              <a:avLst/>
            </a:prstGeom>
          </p:spPr>
        </p:pic>
        <p:pic>
          <p:nvPicPr>
            <p:cNvPr id="36" name="Picture 35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1347201" y="756903"/>
              <a:ext cx="658786" cy="545875"/>
            </a:xfrm>
            <a:prstGeom prst="rect">
              <a:avLst/>
            </a:prstGeom>
          </p:spPr>
        </p:pic>
        <p:pic>
          <p:nvPicPr>
            <p:cNvPr id="37" name="Picture 36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1819643" y="296245"/>
              <a:ext cx="718257" cy="54587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72976" y="4414402"/>
            <a:ext cx="1838785" cy="661408"/>
            <a:chOff x="-3463381" y="210054"/>
            <a:chExt cx="2718510" cy="1149180"/>
          </a:xfrm>
        </p:grpSpPr>
        <p:pic>
          <p:nvPicPr>
            <p:cNvPr id="40" name="Picture 39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3549572" y="338577"/>
              <a:ext cx="718257" cy="545875"/>
            </a:xfrm>
            <a:prstGeom prst="rect">
              <a:avLst/>
            </a:prstGeom>
          </p:spPr>
        </p:pic>
        <p:pic>
          <p:nvPicPr>
            <p:cNvPr id="41" name="Picture 40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3064671" y="756900"/>
              <a:ext cx="658786" cy="545875"/>
            </a:xfrm>
            <a:prstGeom prst="rect">
              <a:avLst/>
            </a:prstGeom>
          </p:spPr>
        </p:pic>
        <p:pic>
          <p:nvPicPr>
            <p:cNvPr id="42" name="Picture 41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2684596" y="296245"/>
              <a:ext cx="718257" cy="545875"/>
            </a:xfrm>
            <a:prstGeom prst="rect">
              <a:avLst/>
            </a:prstGeom>
          </p:spPr>
        </p:pic>
        <p:pic>
          <p:nvPicPr>
            <p:cNvPr id="43" name="Picture 42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2226927" y="756902"/>
              <a:ext cx="658786" cy="545875"/>
            </a:xfrm>
            <a:prstGeom prst="rect">
              <a:avLst/>
            </a:prstGeom>
          </p:spPr>
        </p:pic>
        <p:pic>
          <p:nvPicPr>
            <p:cNvPr id="44" name="Picture 43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1347201" y="756903"/>
              <a:ext cx="658786" cy="545875"/>
            </a:xfrm>
            <a:prstGeom prst="rect">
              <a:avLst/>
            </a:prstGeom>
          </p:spPr>
        </p:pic>
        <p:pic>
          <p:nvPicPr>
            <p:cNvPr id="45" name="Picture 44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1819643" y="296245"/>
              <a:ext cx="718257" cy="545875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555427" y="4414400"/>
            <a:ext cx="1838785" cy="661408"/>
            <a:chOff x="-3463381" y="210054"/>
            <a:chExt cx="2718510" cy="1149180"/>
          </a:xfrm>
        </p:grpSpPr>
        <p:pic>
          <p:nvPicPr>
            <p:cNvPr id="47" name="Picture 46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3549572" y="338577"/>
              <a:ext cx="718257" cy="545875"/>
            </a:xfrm>
            <a:prstGeom prst="rect">
              <a:avLst/>
            </a:prstGeom>
          </p:spPr>
        </p:pic>
        <p:pic>
          <p:nvPicPr>
            <p:cNvPr id="48" name="Picture 47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3064671" y="756900"/>
              <a:ext cx="658786" cy="545875"/>
            </a:xfrm>
            <a:prstGeom prst="rect">
              <a:avLst/>
            </a:prstGeom>
          </p:spPr>
        </p:pic>
        <p:pic>
          <p:nvPicPr>
            <p:cNvPr id="49" name="Picture 48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2684596" y="296245"/>
              <a:ext cx="718257" cy="545875"/>
            </a:xfrm>
            <a:prstGeom prst="rect">
              <a:avLst/>
            </a:prstGeom>
          </p:spPr>
        </p:pic>
        <p:pic>
          <p:nvPicPr>
            <p:cNvPr id="50" name="Picture 49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2226927" y="756902"/>
              <a:ext cx="658786" cy="545875"/>
            </a:xfrm>
            <a:prstGeom prst="rect">
              <a:avLst/>
            </a:prstGeom>
          </p:spPr>
        </p:pic>
        <p:pic>
          <p:nvPicPr>
            <p:cNvPr id="51" name="Picture 50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1347201" y="756903"/>
              <a:ext cx="658786" cy="545875"/>
            </a:xfrm>
            <a:prstGeom prst="rect">
              <a:avLst/>
            </a:prstGeom>
          </p:spPr>
        </p:pic>
        <p:pic>
          <p:nvPicPr>
            <p:cNvPr id="52" name="Picture 51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1819643" y="296245"/>
              <a:ext cx="718257" cy="54587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4334604" y="4396988"/>
            <a:ext cx="1838785" cy="661408"/>
            <a:chOff x="-3463381" y="210054"/>
            <a:chExt cx="2718510" cy="1149180"/>
          </a:xfrm>
        </p:grpSpPr>
        <p:pic>
          <p:nvPicPr>
            <p:cNvPr id="54" name="Picture 53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3549572" y="338577"/>
              <a:ext cx="718257" cy="545875"/>
            </a:xfrm>
            <a:prstGeom prst="rect">
              <a:avLst/>
            </a:prstGeom>
          </p:spPr>
        </p:pic>
        <p:pic>
          <p:nvPicPr>
            <p:cNvPr id="55" name="Picture 54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3064671" y="756900"/>
              <a:ext cx="658786" cy="545875"/>
            </a:xfrm>
            <a:prstGeom prst="rect">
              <a:avLst/>
            </a:prstGeom>
          </p:spPr>
        </p:pic>
        <p:pic>
          <p:nvPicPr>
            <p:cNvPr id="56" name="Picture 55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2684596" y="296245"/>
              <a:ext cx="718257" cy="545875"/>
            </a:xfrm>
            <a:prstGeom prst="rect">
              <a:avLst/>
            </a:prstGeom>
          </p:spPr>
        </p:pic>
        <p:pic>
          <p:nvPicPr>
            <p:cNvPr id="57" name="Picture 56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2226927" y="756902"/>
              <a:ext cx="658786" cy="545875"/>
            </a:xfrm>
            <a:prstGeom prst="rect">
              <a:avLst/>
            </a:prstGeom>
          </p:spPr>
        </p:pic>
        <p:pic>
          <p:nvPicPr>
            <p:cNvPr id="58" name="Picture 57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-1347201" y="756903"/>
              <a:ext cx="658786" cy="545875"/>
            </a:xfrm>
            <a:prstGeom prst="rect">
              <a:avLst/>
            </a:prstGeom>
          </p:spPr>
        </p:pic>
        <p:pic>
          <p:nvPicPr>
            <p:cNvPr id="59" name="Picture 58" descr="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1819643" y="296245"/>
              <a:ext cx="718257" cy="545875"/>
            </a:xfrm>
            <a:prstGeom prst="rect">
              <a:avLst/>
            </a:prstGeom>
          </p:spPr>
        </p:pic>
      </p:grpSp>
      <p:pic>
        <p:nvPicPr>
          <p:cNvPr id="61" name="Picture 60" descr="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31257" y="4447009"/>
            <a:ext cx="413391" cy="369227"/>
          </a:xfrm>
          <a:prstGeom prst="rect">
            <a:avLst/>
          </a:prstGeom>
        </p:spPr>
      </p:pic>
      <p:pic>
        <p:nvPicPr>
          <p:cNvPr id="62" name="Picture 61" descr="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6456242" y="4687774"/>
            <a:ext cx="379163" cy="369227"/>
          </a:xfrm>
          <a:prstGeom prst="rect">
            <a:avLst/>
          </a:prstGeom>
        </p:spPr>
      </p:pic>
      <p:pic>
        <p:nvPicPr>
          <p:cNvPr id="63" name="Picture 62" descr="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16322" y="4422645"/>
            <a:ext cx="413391" cy="369227"/>
          </a:xfrm>
          <a:prstGeom prst="rect">
            <a:avLst/>
          </a:prstGeom>
        </p:spPr>
      </p:pic>
      <p:pic>
        <p:nvPicPr>
          <p:cNvPr id="64" name="Picture 63" descr="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7022888" y="4687775"/>
            <a:ext cx="379163" cy="36922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21" y="490551"/>
            <a:ext cx="7486316" cy="1327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566608"/>
            <a:ext cx="8229600" cy="645258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3573168"/>
            <a:ext cx="8229600" cy="350291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4344471"/>
            <a:ext cx="8229600" cy="666170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471" y="5672704"/>
            <a:ext cx="8229600" cy="350291"/>
          </a:xfrm>
          <a:prstGeom prst="rect">
            <a:avLst/>
          </a:prstGeom>
          <a:solidFill>
            <a:srgbClr val="D1D728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165769"/>
            <a:ext cx="8229600" cy="374315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b="0" i="0" strike="noStrike" kern="1200">
                <a:solidFill>
                  <a:schemeClr val="tx1"/>
                </a:solidFill>
                <a:latin typeface="Times ExtraBold"/>
                <a:ea typeface="+mn-ea"/>
                <a:cs typeface="Times ExtraBold"/>
              </a:defRPr>
            </a:lvl1pPr>
            <a:lvl2pPr marL="914400" indent="-4572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Sleep problems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lower-quality </a:t>
            </a:r>
            <a:r>
              <a:rPr lang="en-US" sz="2200" dirty="0" smtClean="0">
                <a:latin typeface="Arial"/>
                <a:cs typeface="Arial"/>
              </a:rPr>
              <a:t>work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Lack of </a:t>
            </a:r>
            <a:r>
              <a:rPr lang="en-US" sz="2200" dirty="0" smtClean="0">
                <a:latin typeface="Arial"/>
                <a:cs typeface="Arial"/>
              </a:rPr>
              <a:t>concentration </a:t>
            </a:r>
            <a:r>
              <a:rPr lang="en-US" sz="2200" b="1" dirty="0" smtClean="0">
                <a:latin typeface="Arial"/>
                <a:cs typeface="Arial"/>
              </a:rPr>
              <a:t>=</a:t>
            </a:r>
            <a:r>
              <a:rPr lang="en-US" sz="2200" dirty="0" smtClean="0">
                <a:latin typeface="Arial"/>
                <a:cs typeface="Arial"/>
              </a:rPr>
              <a:t> procrastination</a:t>
            </a:r>
            <a:r>
              <a:rPr lang="en-US" sz="2200" dirty="0">
                <a:latin typeface="Arial"/>
                <a:cs typeface="Arial"/>
              </a:rPr>
              <a:t>, more accidents on the </a:t>
            </a:r>
            <a:r>
              <a:rPr lang="en-US" sz="2200" dirty="0" smtClean="0">
                <a:latin typeface="Arial"/>
                <a:cs typeface="Arial"/>
              </a:rPr>
              <a:t>job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Slowed thoughts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trouble making </a:t>
            </a:r>
            <a:r>
              <a:rPr lang="en-US" sz="2200" dirty="0" smtClean="0">
                <a:latin typeface="Arial"/>
                <a:cs typeface="Arial"/>
              </a:rPr>
              <a:t>decisions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Forgetfulness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poor quality </a:t>
            </a:r>
            <a:r>
              <a:rPr lang="en-US" sz="2200" dirty="0" smtClean="0">
                <a:latin typeface="Arial"/>
                <a:cs typeface="Arial"/>
              </a:rPr>
              <a:t>work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Self medication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missed deadlines, </a:t>
            </a:r>
            <a:r>
              <a:rPr lang="en-US" sz="2200" dirty="0" err="1">
                <a:latin typeface="Arial"/>
                <a:cs typeface="Arial"/>
              </a:rPr>
              <a:t>presenteeism</a:t>
            </a:r>
            <a:endParaRPr lang="en-US" sz="2200" dirty="0">
              <a:latin typeface="Arial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/>
                <a:cs typeface="Arial"/>
              </a:rPr>
              <a:t>Aches </a:t>
            </a:r>
            <a:r>
              <a:rPr lang="en-US" sz="2200" dirty="0">
                <a:latin typeface="Arial"/>
                <a:cs typeface="Arial"/>
              </a:rPr>
              <a:t>and pains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trips to the doctor, increased healthcare costs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Irritability or tearfulness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poor relationships </a:t>
            </a: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with coworkers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"/>
                <a:cs typeface="Arial"/>
              </a:rPr>
              <a:t>Low motivation </a:t>
            </a:r>
            <a:r>
              <a:rPr lang="en-US" sz="2200" b="1" dirty="0">
                <a:latin typeface="Arial"/>
                <a:cs typeface="Arial"/>
              </a:rPr>
              <a:t>=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presenteeism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15" name="Picture 17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098842"/>
            <a:ext cx="8229600" cy="12848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Tx/>
              <a:buNone/>
              <a:defRPr/>
            </a:pPr>
            <a:r>
              <a:rPr lang="en-US" dirty="0" smtClean="0">
                <a:latin typeface="Arial"/>
                <a:cs typeface="Arial"/>
              </a:rPr>
              <a:t>There is a cost connection between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mental health and productivity.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316" y="477838"/>
            <a:ext cx="5445405" cy="13866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2231" y="4459151"/>
            <a:ext cx="8229600" cy="15058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latin typeface="Arial"/>
                <a:cs typeface="Arial"/>
              </a:rPr>
              <a:t>For employers:</a:t>
            </a:r>
            <a:endParaRPr lang="en-US" sz="2400" dirty="0" smtClean="0">
              <a:latin typeface="Arial"/>
              <a:cs typeface="Arial"/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sz="3500" b="1" dirty="0" smtClean="0">
                <a:latin typeface="Arial"/>
                <a:cs typeface="Arial"/>
              </a:rPr>
              <a:t>Doing nothing </a:t>
            </a:r>
            <a:r>
              <a:rPr lang="en-US" sz="3500" b="1" dirty="0" smtClean="0">
                <a:solidFill>
                  <a:srgbClr val="802D0E"/>
                </a:solidFill>
                <a:latin typeface="Arial"/>
                <a:cs typeface="Arial"/>
              </a:rPr>
              <a:t>=</a:t>
            </a:r>
            <a:r>
              <a:rPr lang="en-US" sz="3500" b="1" dirty="0" smtClean="0">
                <a:latin typeface="Arial"/>
                <a:cs typeface="Arial"/>
              </a:rPr>
              <a:t> 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sz="3500" b="1" dirty="0" smtClean="0">
                <a:latin typeface="Arial"/>
                <a:cs typeface="Arial"/>
              </a:rPr>
              <a:t>Ever-increasing costs</a:t>
            </a:r>
          </a:p>
        </p:txBody>
      </p:sp>
      <p:pic>
        <p:nvPicPr>
          <p:cNvPr id="8" name="Picture 7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370" y="3007359"/>
            <a:ext cx="884490" cy="13687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635" y="3380376"/>
            <a:ext cx="337016" cy="5215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1316" y="3901917"/>
            <a:ext cx="492426" cy="76204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362" y="3837213"/>
            <a:ext cx="783115" cy="12118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807" y="3430245"/>
            <a:ext cx="304791" cy="4716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481" y="3383643"/>
            <a:ext cx="1948881" cy="301594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7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732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6258560"/>
            <a:ext cx="431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www.</a:t>
            </a:r>
            <a:r>
              <a:rPr lang="en-US" sz="1500" b="1" dirty="0" smtClean="0">
                <a:latin typeface="Arial"/>
                <a:cs typeface="Arial"/>
              </a:rPr>
              <a:t>RightDirectionForMe</a:t>
            </a:r>
            <a:r>
              <a:rPr lang="en-US" sz="1500" dirty="0" smtClean="0">
                <a:latin typeface="Arial"/>
                <a:cs typeface="Arial"/>
              </a:rPr>
              <a:t>.com/</a:t>
            </a:r>
            <a:r>
              <a:rPr lang="en-US" sz="1500" b="1" dirty="0" smtClean="0">
                <a:latin typeface="Arial"/>
                <a:cs typeface="Arial"/>
              </a:rPr>
              <a:t>E</a:t>
            </a:r>
            <a:r>
              <a:rPr lang="en-US" sz="1500" b="1" dirty="0" smtClean="0">
                <a:latin typeface="Arial"/>
                <a:cs typeface="Arial"/>
              </a:rPr>
              <a:t>mployers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11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4862</TotalTime>
  <Words>361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Grabowski and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gorog</dc:creator>
  <cp:lastModifiedBy>DDirham</cp:lastModifiedBy>
  <cp:revision>165</cp:revision>
  <dcterms:created xsi:type="dcterms:W3CDTF">2013-03-22T12:41:55Z</dcterms:created>
  <dcterms:modified xsi:type="dcterms:W3CDTF">2013-03-27T17:39:30Z</dcterms:modified>
</cp:coreProperties>
</file>